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35" autoAdjust="0"/>
    <p:restoredTop sz="94660"/>
  </p:normalViewPr>
  <p:slideViewPr>
    <p:cSldViewPr>
      <p:cViewPr varScale="1">
        <p:scale>
          <a:sx n="78" d="100"/>
          <a:sy n="78" d="100"/>
        </p:scale>
        <p:origin x="-11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E519EC-974E-48F6-BD0B-885676C4C105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BA6033-7DC7-4948-848A-4A331B9054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0628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A6033-7DC7-4948-848A-4A331B9054E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09381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A6033-7DC7-4948-848A-4A331B9054E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5247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CB3AD-8814-4A2F-B12F-F2BB98499D3E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4CF1-9A8B-421F-8B93-15E50709694B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CB3AD-8814-4A2F-B12F-F2BB98499D3E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4CF1-9A8B-421F-8B93-15E50709694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CB3AD-8814-4A2F-B12F-F2BB98499D3E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4CF1-9A8B-421F-8B93-15E5070969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CB3AD-8814-4A2F-B12F-F2BB98499D3E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4CF1-9A8B-421F-8B93-15E50709694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CB3AD-8814-4A2F-B12F-F2BB98499D3E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4CF1-9A8B-421F-8B93-15E50709694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CB3AD-8814-4A2F-B12F-F2BB98499D3E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4CF1-9A8B-421F-8B93-15E5070969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CB3AD-8814-4A2F-B12F-F2BB98499D3E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4CF1-9A8B-421F-8B93-15E5070969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CB3AD-8814-4A2F-B12F-F2BB98499D3E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4CF1-9A8B-421F-8B93-15E5070969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CB3AD-8814-4A2F-B12F-F2BB98499D3E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4CF1-9A8B-421F-8B93-15E50709694B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CB3AD-8814-4A2F-B12F-F2BB98499D3E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4CF1-9A8B-421F-8B93-15E5070969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CB3AD-8814-4A2F-B12F-F2BB98499D3E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4CF1-9A8B-421F-8B93-15E5070969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ABCB3AD-8814-4A2F-B12F-F2BB98499D3E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4DE4CF1-9A8B-421F-8B93-15E50709694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dou75@volgadmin.ru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14.xml"/><Relationship Id="rId18" Type="http://schemas.openxmlformats.org/officeDocument/2006/relationships/slide" Target="slide19.xml"/><Relationship Id="rId3" Type="http://schemas.openxmlformats.org/officeDocument/2006/relationships/slide" Target="slide4.xml"/><Relationship Id="rId7" Type="http://schemas.openxmlformats.org/officeDocument/2006/relationships/slide" Target="slide8.xml"/><Relationship Id="rId12" Type="http://schemas.openxmlformats.org/officeDocument/2006/relationships/slide" Target="slide13.xml"/><Relationship Id="rId17" Type="http://schemas.openxmlformats.org/officeDocument/2006/relationships/slide" Target="slide18.xml"/><Relationship Id="rId2" Type="http://schemas.openxmlformats.org/officeDocument/2006/relationships/image" Target="../media/image3.png"/><Relationship Id="rId16" Type="http://schemas.openxmlformats.org/officeDocument/2006/relationships/slide" Target="slide1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11" Type="http://schemas.openxmlformats.org/officeDocument/2006/relationships/slide" Target="slide12.xml"/><Relationship Id="rId5" Type="http://schemas.openxmlformats.org/officeDocument/2006/relationships/slide" Target="slide6.xml"/><Relationship Id="rId15" Type="http://schemas.openxmlformats.org/officeDocument/2006/relationships/slide" Target="slide17.xml"/><Relationship Id="rId10" Type="http://schemas.openxmlformats.org/officeDocument/2006/relationships/slide" Target="slide11.xml"/><Relationship Id="rId4" Type="http://schemas.openxmlformats.org/officeDocument/2006/relationships/slide" Target="slide5.xml"/><Relationship Id="rId9" Type="http://schemas.openxmlformats.org/officeDocument/2006/relationships/slide" Target="slide10.xml"/><Relationship Id="rId14" Type="http://schemas.openxmlformats.org/officeDocument/2006/relationships/slide" Target="slide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audio" Target="../media/audio3.wav"/><Relationship Id="rId4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5.png"/><Relationship Id="rId4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5.png"/><Relationship Id="rId4" Type="http://schemas.openxmlformats.org/officeDocument/2006/relationships/slide" Target="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9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slide" Target="slide3.xml"/><Relationship Id="rId4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audio" Target="../media/audio2.wav"/><Relationship Id="rId7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5.png"/><Relationship Id="rId4" Type="http://schemas.openxmlformats.org/officeDocument/2006/relationships/slide" Target="slide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audio" Target="../media/audio1.wav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slide" Target="slide3.xml"/><Relationship Id="rId4" Type="http://schemas.openxmlformats.org/officeDocument/2006/relationships/audio" Target="../media/audio2.wav"/><Relationship Id="rId9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audio" Target="../media/audio1.wav"/><Relationship Id="rId7" Type="http://schemas.openxmlformats.org/officeDocument/2006/relationships/image" Target="../media/image17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5.png"/><Relationship Id="rId4" Type="http://schemas.openxmlformats.org/officeDocument/2006/relationships/slide" Target="slid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5.png"/><Relationship Id="rId4" Type="http://schemas.openxmlformats.org/officeDocument/2006/relationships/slide" Target="slid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5.png"/><Relationship Id="rId4" Type="http://schemas.openxmlformats.org/officeDocument/2006/relationships/slide" Target="slid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5.png"/><Relationship Id="rId4" Type="http://schemas.openxmlformats.org/officeDocument/2006/relationships/slide" Target="slid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5.png"/><Relationship Id="rId4" Type="http://schemas.openxmlformats.org/officeDocument/2006/relationships/slide" Target="slide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5.png"/><Relationship Id="rId4" Type="http://schemas.openxmlformats.org/officeDocument/2006/relationships/slide" Target="slid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5.png"/><Relationship Id="rId4" Type="http://schemas.openxmlformats.org/officeDocument/2006/relationships/slide" Target="slide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5.png"/><Relationship Id="rId4" Type="http://schemas.openxmlformats.org/officeDocument/2006/relationships/slide" Target="slide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ds03.infourok.ru/uploads/ex/0ea7/00027fa6-d8916fa6/2/640/img5.jpg" TargetMode="External"/><Relationship Id="rId3" Type="http://schemas.openxmlformats.org/officeDocument/2006/relationships/hyperlink" Target="http://school24kurgan.ucoz.ru/Muzei/Photo/0005-002-Bezopasnost.png" TargetMode="External"/><Relationship Id="rId7" Type="http://schemas.openxmlformats.org/officeDocument/2006/relationships/hyperlink" Target="http://kduc.sibhost.ru/images/ARTICLES/ROAD_SAFETY/PDD_KIDS/ostanovka_avtobusa.jpg" TargetMode="External"/><Relationship Id="rId2" Type="http://schemas.openxmlformats.org/officeDocument/2006/relationships/hyperlink" Target="http://molodezhnoe1.ru/thumb/2/SqW0LplJVmpPjM9gWA8faQ/2200r/d/hello_html_m1981e712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dd-anim.narod.ru/Pdd/PR_2/2_1_2_1.gif" TargetMode="External"/><Relationship Id="rId11" Type="http://schemas.openxmlformats.org/officeDocument/2006/relationships/hyperlink" Target="http://kalugaschool.ucoz.ru/_nw/2/65139196.jpg" TargetMode="External"/><Relationship Id="rId5" Type="http://schemas.openxmlformats.org/officeDocument/2006/relationships/hyperlink" Target="https://avatars.mds.yandex.net/get-pdb/1211668/3d6bc3c2-fc91-4725-bcf9-5bcdaa4198ef/s1200?webp=false" TargetMode="External"/><Relationship Id="rId10" Type="http://schemas.openxmlformats.org/officeDocument/2006/relationships/hyperlink" Target="https://avatars.mds.yandex.net/get-pdb/1345964/c1bfe24c-ff06-472c-85b0-87fb47977cdb/s1200" TargetMode="External"/><Relationship Id="rId4" Type="http://schemas.openxmlformats.org/officeDocument/2006/relationships/hyperlink" Target="http://gym1579u.mskobr.ru/images/cms/data/preview/i_1492439158.jpg" TargetMode="External"/><Relationship Id="rId9" Type="http://schemas.openxmlformats.org/officeDocument/2006/relationships/hyperlink" Target="https://ds02.infourok.ru/uploads/ex/0b0a/0006ae41-2d0b5223/1/hello_html_2b0f2ab9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Packard_bell\Desktop\ПДД КОНКУРС\15053644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-92424"/>
            <a:ext cx="9721080" cy="6950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10046" y="2144021"/>
            <a:ext cx="6195927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/>
              <a:t>Городской конкурс «Зелёный огонёк»</a:t>
            </a:r>
          </a:p>
          <a:p>
            <a:pPr algn="ctr"/>
            <a:r>
              <a:rPr lang="ru-RU" sz="2400" dirty="0" smtClean="0"/>
              <a:t>Номинация: «Авторская образовательная </a:t>
            </a:r>
          </a:p>
          <a:p>
            <a:pPr algn="ctr"/>
            <a:r>
              <a:rPr lang="ru-RU" sz="2400" dirty="0" smtClean="0"/>
              <a:t>мультимедийная презентация»</a:t>
            </a:r>
            <a:endParaRPr lang="ru-RU" sz="2400" dirty="0" smtClean="0"/>
          </a:p>
          <a:p>
            <a:pPr algn="ctr"/>
            <a:endParaRPr lang="ru-RU" sz="2400" dirty="0" smtClean="0"/>
          </a:p>
          <a:p>
            <a:pPr algn="ctr"/>
            <a:r>
              <a:rPr lang="ru-RU" sz="2400" dirty="0" smtClean="0"/>
              <a:t>Интерактивная </a:t>
            </a:r>
            <a:r>
              <a:rPr lang="ru-RU" sz="2400" dirty="0"/>
              <a:t>игра-викторина </a:t>
            </a:r>
          </a:p>
          <a:p>
            <a:pPr algn="ctr"/>
            <a:r>
              <a:rPr lang="ru-RU" sz="2400" dirty="0"/>
              <a:t>для детей подготовительной группы</a:t>
            </a:r>
          </a:p>
          <a:p>
            <a:pPr algn="ctr"/>
            <a:r>
              <a:rPr lang="ru-RU" sz="2400" dirty="0"/>
              <a:t>(6-8 лет)</a:t>
            </a:r>
          </a:p>
          <a:p>
            <a:pPr algn="ctr"/>
            <a:r>
              <a:rPr lang="ru-RU" sz="2400" dirty="0"/>
              <a:t>«Грамотный пешеход»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48064" y="5350542"/>
            <a:ext cx="342112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dirty="0"/>
              <a:t>Автор: </a:t>
            </a:r>
          </a:p>
          <a:p>
            <a:pPr algn="r"/>
            <a:r>
              <a:rPr lang="ru-RU" dirty="0"/>
              <a:t>Гамаюнова Ольга Васильевна </a:t>
            </a:r>
          </a:p>
          <a:p>
            <a:pPr algn="r"/>
            <a:r>
              <a:rPr lang="ru-RU" dirty="0"/>
              <a:t>(воспитатель)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55559" y="-1"/>
            <a:ext cx="9380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МУНИЦИПАЛЬНОЕ ДОШКОЛЬНОЕ ОБРАЗОВАТЕЛЬНОЕ УЧРЕЖДЕНИЕ</a:t>
            </a:r>
          </a:p>
          <a:p>
            <a:pPr algn="ctr"/>
            <a:r>
              <a:rPr lang="ru-RU" sz="1600" dirty="0"/>
              <a:t> ДЕТСКИЙ САД №75 КИРОВСКОГО РАЙОНА ВОЛГОГРАДА</a:t>
            </a:r>
          </a:p>
          <a:p>
            <a:pPr algn="ctr"/>
            <a:r>
              <a:rPr lang="ru-RU" sz="1600" dirty="0"/>
              <a:t>400079, Волгоград, ул. им. Быстрова, 86а тел (8442)428193, E-mail: </a:t>
            </a:r>
            <a:r>
              <a:rPr lang="en-US" sz="1600" b="0" i="0" u="none" strike="noStrike" dirty="0">
                <a:effectLst/>
                <a:latin typeface="-apple-system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dou75@volgadmin.ru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645989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8000"/>
    </mc:Choice>
    <mc:Fallback xmlns="">
      <p:transition spd="slow" advClick="0" advTm="18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Packard_bell\Desktop\ПДД КОНКУРС\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76" y="0"/>
            <a:ext cx="9418312" cy="7063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" y="260648"/>
            <a:ext cx="9396535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/>
              <a:t>Цель: закрепить знания детей о правилах дорожного движения.</a:t>
            </a:r>
          </a:p>
          <a:p>
            <a:r>
              <a:rPr lang="ru-RU" sz="2000" i="1" dirty="0"/>
              <a:t>Задачи:</a:t>
            </a:r>
          </a:p>
          <a:p>
            <a:pPr algn="just"/>
            <a:r>
              <a:rPr lang="ru-RU" sz="2000" i="1" u="sng" dirty="0"/>
              <a:t>Образовательные</a:t>
            </a:r>
            <a:r>
              <a:rPr lang="ru-RU" sz="2000" i="1" dirty="0"/>
              <a:t>: закреплять знания детей </a:t>
            </a:r>
          </a:p>
          <a:p>
            <a:pPr algn="just"/>
            <a:r>
              <a:rPr lang="ru-RU" sz="2000" dirty="0"/>
              <a:t>-   </a:t>
            </a:r>
            <a:r>
              <a:rPr lang="ru-RU" sz="2000" i="1" dirty="0"/>
              <a:t>о правилах дорожного движения;</a:t>
            </a:r>
          </a:p>
          <a:p>
            <a:pPr algn="just"/>
            <a:r>
              <a:rPr lang="ru-RU" sz="2000" i="1" dirty="0"/>
              <a:t>-   об элементах дороги;</a:t>
            </a:r>
          </a:p>
          <a:p>
            <a:pPr algn="just"/>
            <a:r>
              <a:rPr lang="ru-RU" sz="2000" i="1" dirty="0"/>
              <a:t>-   о средствах регулирования движения;</a:t>
            </a:r>
          </a:p>
          <a:p>
            <a:pPr marL="342900" indent="-342900" algn="just">
              <a:buFontTx/>
              <a:buChar char="-"/>
            </a:pPr>
            <a:r>
              <a:rPr lang="ru-RU" sz="2000" i="1" dirty="0"/>
              <a:t>о группах дорожных знаков (предупреждающие, запрещающие, </a:t>
            </a:r>
          </a:p>
          <a:p>
            <a:pPr algn="just"/>
            <a:r>
              <a:rPr lang="ru-RU" sz="2000" i="1" dirty="0"/>
              <a:t> информационные, знаки сервиса);</a:t>
            </a:r>
          </a:p>
          <a:p>
            <a:pPr marL="342900" indent="-342900" algn="just">
              <a:buFontTx/>
              <a:buChar char="-"/>
            </a:pPr>
            <a:r>
              <a:rPr lang="ru-RU" sz="2000" i="1" dirty="0"/>
              <a:t>о правилах перехода проезжей части;</a:t>
            </a:r>
          </a:p>
          <a:p>
            <a:pPr marL="342900" indent="-342900" algn="just">
              <a:buFontTx/>
              <a:buChar char="-"/>
            </a:pPr>
            <a:r>
              <a:rPr lang="ru-RU" sz="2000" i="1" dirty="0"/>
              <a:t>о правилах проезда машин со специальными сигналами;</a:t>
            </a:r>
          </a:p>
          <a:p>
            <a:pPr marL="342900" indent="-342900" algn="just">
              <a:buFontTx/>
              <a:buChar char="-"/>
            </a:pPr>
            <a:r>
              <a:rPr lang="ru-RU" sz="2000" i="1" dirty="0"/>
              <a:t>о правилах пользования велосипедом</a:t>
            </a:r>
            <a:r>
              <a:rPr lang="ru-RU" sz="2000" dirty="0"/>
              <a:t>;</a:t>
            </a:r>
          </a:p>
          <a:p>
            <a:pPr marL="342900" indent="-342900" algn="just">
              <a:buFontTx/>
              <a:buChar char="-"/>
            </a:pPr>
            <a:r>
              <a:rPr lang="ru-RU" sz="2000" i="1" dirty="0"/>
              <a:t>о едином номере телефона службы спасения</a:t>
            </a:r>
            <a:r>
              <a:rPr lang="ru-RU" sz="2000" dirty="0"/>
              <a:t>. </a:t>
            </a:r>
          </a:p>
          <a:p>
            <a:r>
              <a:rPr lang="ru-RU" sz="2000" i="1" u="sng" dirty="0"/>
              <a:t>Развивающие</a:t>
            </a:r>
            <a:r>
              <a:rPr lang="ru-RU" sz="2000" i="1" dirty="0"/>
              <a:t> :</a:t>
            </a:r>
          </a:p>
          <a:p>
            <a:r>
              <a:rPr lang="ru-RU" sz="2000" i="1" dirty="0"/>
              <a:t>В увлекательной игровой форме закреплять навыки поведения пешехода и водителя. Развивать логическое мышление, внимание, память , речь.</a:t>
            </a:r>
          </a:p>
          <a:p>
            <a:r>
              <a:rPr lang="ru-RU" sz="2000" i="1" dirty="0"/>
              <a:t>                    </a:t>
            </a:r>
            <a:r>
              <a:rPr lang="ru-RU" sz="2000" i="1" u="sng" dirty="0"/>
              <a:t>Воспитательные</a:t>
            </a:r>
            <a:r>
              <a:rPr lang="ru-RU" sz="2000" i="1" dirty="0"/>
              <a:t> : </a:t>
            </a:r>
          </a:p>
          <a:p>
            <a:r>
              <a:rPr lang="ru-RU" sz="2000" i="1" dirty="0"/>
              <a:t>                    Воспитывать желание помочь своей команде.</a:t>
            </a:r>
          </a:p>
          <a:p>
            <a:r>
              <a:rPr lang="ru-RU" sz="2000" i="1" dirty="0"/>
              <a:t>                    Воспитывать умение внимательно слушать, не перебивать, </a:t>
            </a:r>
          </a:p>
          <a:p>
            <a:r>
              <a:rPr lang="ru-RU" sz="2000" i="1" dirty="0"/>
              <a:t>                    дополнять и исправлять ошибки своих товарищей.</a:t>
            </a:r>
          </a:p>
          <a:p>
            <a:r>
              <a:rPr lang="ru-RU" sz="2000" i="1" dirty="0"/>
              <a:t>               Продолжать формировать у детей чувство ответственности </a:t>
            </a:r>
          </a:p>
          <a:p>
            <a:r>
              <a:rPr lang="ru-RU" sz="2000" i="1" dirty="0"/>
              <a:t>             за свою жизнь и умение вести себя на дороге.</a:t>
            </a:r>
          </a:p>
        </p:txBody>
      </p:sp>
    </p:spTree>
    <p:extLst>
      <p:ext uri="{BB962C8B-B14F-4D97-AF65-F5344CB8AC3E}">
        <p14:creationId xmlns:p14="http://schemas.microsoft.com/office/powerpoint/2010/main" val="1511786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0"/>
    </mc:Choice>
    <mc:Fallback xmlns="">
      <p:transition spd="slow" advClick="0" advTm="6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031"/>
            <a:ext cx="9468522" cy="685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вал 3">
            <a:hlinkClick r:id="rId3" action="ppaction://hlinksldjump"/>
          </p:cNvPr>
          <p:cNvSpPr/>
          <p:nvPr/>
        </p:nvSpPr>
        <p:spPr>
          <a:xfrm>
            <a:off x="6156176" y="4077072"/>
            <a:ext cx="576064" cy="50405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1" name="Овал 30">
            <a:hlinkClick r:id="rId4" action="ppaction://hlinksldjump"/>
          </p:cNvPr>
          <p:cNvSpPr/>
          <p:nvPr/>
        </p:nvSpPr>
        <p:spPr>
          <a:xfrm>
            <a:off x="6084168" y="4941168"/>
            <a:ext cx="576064" cy="50405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32" name="Овал 31">
            <a:hlinkClick r:id="rId5" action="ppaction://hlinksldjump"/>
          </p:cNvPr>
          <p:cNvSpPr/>
          <p:nvPr/>
        </p:nvSpPr>
        <p:spPr>
          <a:xfrm>
            <a:off x="4682419" y="4869160"/>
            <a:ext cx="576064" cy="50405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33" name="Овал 32">
            <a:hlinkClick r:id="rId6" action="ppaction://hlinksldjump"/>
          </p:cNvPr>
          <p:cNvSpPr/>
          <p:nvPr/>
        </p:nvSpPr>
        <p:spPr>
          <a:xfrm>
            <a:off x="3818593" y="5301208"/>
            <a:ext cx="576064" cy="50405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34" name="Овал 33">
            <a:hlinkClick r:id="rId7" action="ppaction://hlinksldjump"/>
          </p:cNvPr>
          <p:cNvSpPr/>
          <p:nvPr/>
        </p:nvSpPr>
        <p:spPr>
          <a:xfrm>
            <a:off x="2699792" y="5049180"/>
            <a:ext cx="576064" cy="50405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37" name="Овал 36">
            <a:hlinkClick r:id="rId8" action="ppaction://hlinksldjump"/>
          </p:cNvPr>
          <p:cNvSpPr/>
          <p:nvPr/>
        </p:nvSpPr>
        <p:spPr>
          <a:xfrm>
            <a:off x="1708660" y="4545124"/>
            <a:ext cx="576064" cy="50405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38" name="Овал 37">
            <a:hlinkClick r:id="rId9" action="ppaction://hlinksldjump"/>
          </p:cNvPr>
          <p:cNvSpPr/>
          <p:nvPr/>
        </p:nvSpPr>
        <p:spPr>
          <a:xfrm>
            <a:off x="683568" y="4333923"/>
            <a:ext cx="576064" cy="50405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45" name="Овал 44">
            <a:hlinkClick r:id="rId10" action="ppaction://hlinksldjump"/>
          </p:cNvPr>
          <p:cNvSpPr/>
          <p:nvPr/>
        </p:nvSpPr>
        <p:spPr>
          <a:xfrm>
            <a:off x="107504" y="3573016"/>
            <a:ext cx="576064" cy="50405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46" name="Овал 45">
            <a:hlinkClick r:id="rId11" action="ppaction://hlinksldjump"/>
          </p:cNvPr>
          <p:cNvSpPr/>
          <p:nvPr/>
        </p:nvSpPr>
        <p:spPr>
          <a:xfrm>
            <a:off x="9946" y="2704538"/>
            <a:ext cx="576064" cy="50405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47" name="Овал 46">
            <a:hlinkClick r:id="rId12" action="ppaction://hlinksldjump"/>
          </p:cNvPr>
          <p:cNvSpPr/>
          <p:nvPr/>
        </p:nvSpPr>
        <p:spPr>
          <a:xfrm>
            <a:off x="818109" y="2492896"/>
            <a:ext cx="576064" cy="50405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50" name="Овал 49">
            <a:hlinkClick r:id="rId13" action="ppaction://hlinksldjump"/>
          </p:cNvPr>
          <p:cNvSpPr/>
          <p:nvPr/>
        </p:nvSpPr>
        <p:spPr>
          <a:xfrm>
            <a:off x="1259632" y="1736812"/>
            <a:ext cx="576064" cy="50405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51" name="Овал 50">
            <a:hlinkClick r:id="rId14" action="ppaction://hlinksldjump"/>
          </p:cNvPr>
          <p:cNvSpPr/>
          <p:nvPr/>
        </p:nvSpPr>
        <p:spPr>
          <a:xfrm>
            <a:off x="2186076" y="1379370"/>
            <a:ext cx="576064" cy="50405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52" name="Овал 51">
            <a:hlinkClick r:id="rId15" action="ppaction://hlinksldjump"/>
          </p:cNvPr>
          <p:cNvSpPr/>
          <p:nvPr/>
        </p:nvSpPr>
        <p:spPr>
          <a:xfrm>
            <a:off x="4420305" y="1844824"/>
            <a:ext cx="576064" cy="50405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53" name="Овал 52">
            <a:hlinkClick r:id="rId16" action="ppaction://hlinksldjump"/>
          </p:cNvPr>
          <p:cNvSpPr/>
          <p:nvPr/>
        </p:nvSpPr>
        <p:spPr>
          <a:xfrm>
            <a:off x="3217215" y="1592796"/>
            <a:ext cx="576064" cy="50405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54" name="Овал 53">
            <a:hlinkClick r:id="rId17" action="ppaction://hlinksldjump"/>
          </p:cNvPr>
          <p:cNvSpPr/>
          <p:nvPr/>
        </p:nvSpPr>
        <p:spPr>
          <a:xfrm>
            <a:off x="5536492" y="2093971"/>
            <a:ext cx="576064" cy="50405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55" name="Овал 54">
            <a:hlinkClick r:id="rId18" action="ppaction://hlinksldjump"/>
          </p:cNvPr>
          <p:cNvSpPr/>
          <p:nvPr/>
        </p:nvSpPr>
        <p:spPr>
          <a:xfrm>
            <a:off x="6444208" y="1873861"/>
            <a:ext cx="576064" cy="50405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0000"/>
                </a:solidFill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806868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6000"/>
    </mc:Choice>
    <mc:Fallback xmlns="">
      <p:transition spd="slow" advClick="0" advTm="16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937"/>
            <a:ext cx="9130739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Как </a:t>
            </a:r>
            <a:r>
              <a:rPr lang="ru-RU" dirty="0">
                <a:solidFill>
                  <a:srgbClr val="000000"/>
                </a:solidFill>
              </a:rPr>
              <a:t>называется</a:t>
            </a:r>
            <a:r>
              <a:rPr lang="ru-RU" dirty="0"/>
              <a:t> основная дорога пешехода?</a:t>
            </a:r>
          </a:p>
        </p:txBody>
      </p:sp>
      <p:sp>
        <p:nvSpPr>
          <p:cNvPr id="4" name="Управляющая кнопка: домой 3">
            <a:hlinkClick r:id="rId4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8630083" y="6272466"/>
            <a:ext cx="500656" cy="585534"/>
          </a:xfrm>
          <a:prstGeom prst="actionButtonHom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637" y="2212887"/>
            <a:ext cx="3984633" cy="269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вал 2"/>
          <p:cNvSpPr/>
          <p:nvPr/>
        </p:nvSpPr>
        <p:spPr>
          <a:xfrm>
            <a:off x="683568" y="2178522"/>
            <a:ext cx="504056" cy="530397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415417" y="2197498"/>
            <a:ext cx="15304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/>
              <a:t>тротуар</a:t>
            </a:r>
          </a:p>
        </p:txBody>
      </p:sp>
      <p:sp>
        <p:nvSpPr>
          <p:cNvPr id="8" name="Овал 7"/>
          <p:cNvSpPr/>
          <p:nvPr/>
        </p:nvSpPr>
        <p:spPr>
          <a:xfrm>
            <a:off x="683568" y="4215767"/>
            <a:ext cx="504056" cy="530397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1450441" y="3217309"/>
            <a:ext cx="15304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/>
              <a:t>трасса</a:t>
            </a:r>
          </a:p>
        </p:txBody>
      </p:sp>
      <p:sp>
        <p:nvSpPr>
          <p:cNvPr id="11" name="Овал 10"/>
          <p:cNvSpPr/>
          <p:nvPr/>
        </p:nvSpPr>
        <p:spPr>
          <a:xfrm>
            <a:off x="683568" y="3173462"/>
            <a:ext cx="504056" cy="530397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1415417" y="4234743"/>
            <a:ext cx="15304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/>
              <a:t>обочина</a:t>
            </a:r>
          </a:p>
        </p:txBody>
      </p:sp>
    </p:spTree>
    <p:extLst>
      <p:ext uri="{BB962C8B-B14F-4D97-AF65-F5344CB8AC3E}">
        <p14:creationId xmlns:p14="http://schemas.microsoft.com/office/powerpoint/2010/main" val="1045624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4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mph" presetSubtype="0" repeatCount="4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5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mph" presetSubtype="0" repeatCount="4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5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4" dur="5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5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6768" y="-13855"/>
            <a:ext cx="91440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Как называется размеченный пешеходный переход?</a:t>
            </a:r>
          </a:p>
        </p:txBody>
      </p:sp>
      <p:pic>
        <p:nvPicPr>
          <p:cNvPr id="4099" name="Picture 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9923" y="6229665"/>
            <a:ext cx="699942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132856"/>
            <a:ext cx="3264012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Овал 4"/>
          <p:cNvSpPr/>
          <p:nvPr/>
        </p:nvSpPr>
        <p:spPr>
          <a:xfrm>
            <a:off x="4206221" y="3604820"/>
            <a:ext cx="509796" cy="504057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932040" y="3616434"/>
            <a:ext cx="105990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00" dirty="0"/>
              <a:t>зебра</a:t>
            </a:r>
          </a:p>
        </p:txBody>
      </p:sp>
      <p:sp>
        <p:nvSpPr>
          <p:cNvPr id="13" name="Овал 12"/>
          <p:cNvSpPr/>
          <p:nvPr/>
        </p:nvSpPr>
        <p:spPr>
          <a:xfrm>
            <a:off x="4206221" y="2564904"/>
            <a:ext cx="509796" cy="504057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4932040" y="2579156"/>
            <a:ext cx="14366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00" dirty="0"/>
              <a:t>бегемот</a:t>
            </a:r>
          </a:p>
        </p:txBody>
      </p:sp>
      <p:sp>
        <p:nvSpPr>
          <p:cNvPr id="15" name="Овал 14"/>
          <p:cNvSpPr/>
          <p:nvPr/>
        </p:nvSpPr>
        <p:spPr>
          <a:xfrm>
            <a:off x="4206221" y="4689140"/>
            <a:ext cx="509796" cy="504057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5033830" y="4700754"/>
            <a:ext cx="85632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00" dirty="0"/>
              <a:t>тигр</a:t>
            </a:r>
          </a:p>
        </p:txBody>
      </p:sp>
    </p:spTree>
    <p:extLst>
      <p:ext uri="{BB962C8B-B14F-4D97-AF65-F5344CB8AC3E}">
        <p14:creationId xmlns:p14="http://schemas.microsoft.com/office/powerpoint/2010/main" val="1065233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4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mph" presetSubtype="0" repeatCount="4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5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5" dur="5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" dur="5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mph" presetSubtype="0" repeatCount="4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50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4" dur="50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50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Где разрешается переходить улицу?</a:t>
            </a:r>
          </a:p>
        </p:txBody>
      </p:sp>
      <p:pic>
        <p:nvPicPr>
          <p:cNvPr id="5122" name="Picture 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448" y="6237312"/>
            <a:ext cx="633413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http://gym1579u.mskobr.ru/images/cms/data/preview/i_149243915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204864"/>
            <a:ext cx="4392018" cy="3836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вал 3"/>
          <p:cNvSpPr/>
          <p:nvPr/>
        </p:nvSpPr>
        <p:spPr>
          <a:xfrm>
            <a:off x="5007260" y="2516845"/>
            <a:ext cx="504056" cy="504056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5007260" y="5045858"/>
            <a:ext cx="504056" cy="504056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591884" y="5113220"/>
            <a:ext cx="2287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там, где нет машин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07097" y="2584207"/>
            <a:ext cx="3308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там, где нет инспектора ДПС</a:t>
            </a:r>
          </a:p>
        </p:txBody>
      </p:sp>
      <p:sp>
        <p:nvSpPr>
          <p:cNvPr id="10" name="Овал 9"/>
          <p:cNvSpPr/>
          <p:nvPr/>
        </p:nvSpPr>
        <p:spPr>
          <a:xfrm>
            <a:off x="5007260" y="3779743"/>
            <a:ext cx="504056" cy="504056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5591884" y="3708605"/>
            <a:ext cx="31413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 светофору, по пешеходному переходу </a:t>
            </a:r>
          </a:p>
        </p:txBody>
      </p:sp>
    </p:spTree>
    <p:extLst>
      <p:ext uri="{BB962C8B-B14F-4D97-AF65-F5344CB8AC3E}">
        <p14:creationId xmlns:p14="http://schemas.microsoft.com/office/powerpoint/2010/main" val="3450854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4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mph" presetSubtype="0" repeatCount="4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50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5" dur="50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" dur="50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mph" presetSubtype="0" repeatCount="4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5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  <p:set>
                                      <p:cBhvr>
                                        <p:cTn id="24" dur="5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5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Тоннель для пешеходов</a:t>
            </a:r>
          </a:p>
        </p:txBody>
      </p:sp>
      <p:pic>
        <p:nvPicPr>
          <p:cNvPr id="6146" name="Picture 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0179" y="6237312"/>
            <a:ext cx="6334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https://avatars.mds.yandex.net/get-pdb/1211668/3d6bc3c2-fc91-4725-bcf9-5bcdaa4198ef/s1200?webp=fals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6574" y="1988840"/>
            <a:ext cx="5132204" cy="3419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вал 3"/>
          <p:cNvSpPr/>
          <p:nvPr/>
        </p:nvSpPr>
        <p:spPr>
          <a:xfrm>
            <a:off x="683568" y="2253201"/>
            <a:ext cx="432048" cy="432048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296910" y="2238392"/>
            <a:ext cx="1032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шахта</a:t>
            </a:r>
          </a:p>
        </p:txBody>
      </p:sp>
      <p:sp>
        <p:nvSpPr>
          <p:cNvPr id="8" name="Овал 7"/>
          <p:cNvSpPr/>
          <p:nvPr/>
        </p:nvSpPr>
        <p:spPr>
          <a:xfrm>
            <a:off x="683568" y="3275316"/>
            <a:ext cx="432048" cy="432048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243198" y="3260507"/>
            <a:ext cx="13628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колодец</a:t>
            </a:r>
          </a:p>
        </p:txBody>
      </p:sp>
      <p:sp>
        <p:nvSpPr>
          <p:cNvPr id="10" name="Овал 9"/>
          <p:cNvSpPr/>
          <p:nvPr/>
        </p:nvSpPr>
        <p:spPr>
          <a:xfrm>
            <a:off x="683568" y="4221088"/>
            <a:ext cx="432048" cy="432048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243199" y="4206279"/>
            <a:ext cx="22486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подземный пешеходный переход</a:t>
            </a:r>
          </a:p>
        </p:txBody>
      </p:sp>
    </p:spTree>
    <p:extLst>
      <p:ext uri="{BB962C8B-B14F-4D97-AF65-F5344CB8AC3E}">
        <p14:creationId xmlns:p14="http://schemas.microsoft.com/office/powerpoint/2010/main" val="1375949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4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mph" presetSubtype="0" repeatCount="4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5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  <p:animClr clrSpc="rgb" dir="cw">
                                      <p:cBhvr>
                                        <p:cTn id="15" dur="5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  <p:set>
                                      <p:cBhvr>
                                        <p:cTn id="16" dur="5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mph" presetSubtype="0" repeatCount="4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4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760"/>
            <a:ext cx="91440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b="0" dirty="0">
                <a:effectLst/>
              </a:rPr>
              <a:t>Как называется человек, находящийся в машине, но не являющийся водителем?</a:t>
            </a:r>
            <a:endParaRPr lang="ru-RU" dirty="0"/>
          </a:p>
        </p:txBody>
      </p:sp>
      <p:pic>
        <p:nvPicPr>
          <p:cNvPr id="7170" name="Picture 2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448" y="6237312"/>
            <a:ext cx="6334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вал 4"/>
          <p:cNvSpPr/>
          <p:nvPr/>
        </p:nvSpPr>
        <p:spPr>
          <a:xfrm>
            <a:off x="5157954" y="2996952"/>
            <a:ext cx="432048" cy="432048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5157954" y="5085184"/>
            <a:ext cx="432048" cy="432048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5157954" y="4071469"/>
            <a:ext cx="432048" cy="432048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652120" y="2982143"/>
            <a:ext cx="2679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ребенок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02250" y="4041851"/>
            <a:ext cx="3218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школьник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28529" y="5055567"/>
            <a:ext cx="3491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пассажир</a:t>
            </a:r>
          </a:p>
        </p:txBody>
      </p:sp>
      <p:pic>
        <p:nvPicPr>
          <p:cNvPr id="1028" name="Picture 4" descr="http://www.pdd-anim.narod.ru/Pdd/PR_2/2_1_2_1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427562"/>
            <a:ext cx="4824537" cy="4151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3671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4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mph" presetSubtype="0" repeatCount="4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5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5" dur="5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" dur="5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mph" presetSubtype="0" repeatCount="4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50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  <p:set>
                                      <p:cBhvr>
                                        <p:cTn id="24" dur="50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50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Как выглядят запрещающие дорожные знаки?</a:t>
            </a:r>
          </a:p>
        </p:txBody>
      </p:sp>
      <p:pic>
        <p:nvPicPr>
          <p:cNvPr id="8194" name="Picture 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448" y="6237312"/>
            <a:ext cx="633413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 descr="C:\Users\Packard_bell\Desktop\ПДД КОНКУРС\Знаки ДОРОЖНЫЕ\0007-006-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268" y="1844823"/>
            <a:ext cx="1496375" cy="1676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Packard_bell\Desktop\ПДД КОНКУРС\Знаки ДОРОЖНЫЕ\novosti_2013_03_2013_znak deti.jpe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913" y="4293096"/>
            <a:ext cx="1887083" cy="1661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997984"/>
            <a:ext cx="1609390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вал 3"/>
          <p:cNvSpPr/>
          <p:nvPr/>
        </p:nvSpPr>
        <p:spPr>
          <a:xfrm>
            <a:off x="5220072" y="2467126"/>
            <a:ext cx="432048" cy="432048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5220072" y="3718064"/>
            <a:ext cx="432048" cy="432048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5220072" y="4908034"/>
            <a:ext cx="432048" cy="432048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897598" y="2498484"/>
            <a:ext cx="3246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знаки в виде красного круга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97598" y="3749422"/>
            <a:ext cx="2997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знаки в виде синего круга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897599" y="4939392"/>
            <a:ext cx="32464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знаки в виде красного треугольника</a:t>
            </a:r>
          </a:p>
        </p:txBody>
      </p:sp>
    </p:spTree>
    <p:extLst>
      <p:ext uri="{BB962C8B-B14F-4D97-AF65-F5344CB8AC3E}">
        <p14:creationId xmlns:p14="http://schemas.microsoft.com/office/powerpoint/2010/main" val="3871711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4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mph" presetSubtype="0" repeatCount="4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5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5" dur="5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" dur="5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mph" presetSubtype="0" repeatCount="4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50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4" dur="50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50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50064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Какой знак сообщает, что рядом школа или детский сад?</a:t>
            </a:r>
          </a:p>
        </p:txBody>
      </p:sp>
      <p:pic>
        <p:nvPicPr>
          <p:cNvPr id="9218" name="Picture 2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448" y="6237312"/>
            <a:ext cx="6334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 descr="https://avtopravo.guru/wp-content/uploads/znak-ostorozhno-deti.jpe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95" y="2060848"/>
            <a:ext cx="2665395" cy="234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st.depositphotos.com/1259239/1270/v/950/depositphotos_12704011-stock-illustration-red-exclamation-sign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9651" y="2305235"/>
            <a:ext cx="2392525" cy="239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dasha46.narod.ru/Encyclopedic_Knowledge/General_Science/RoadSigns/ProhibitiveSigns/35_4Stoyanku_zaboroneno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523319"/>
            <a:ext cx="2565640" cy="3265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2067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1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61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 tmFilter="0, 0; .2, .5; .8, .5; 1, 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500" autoRev="1" fill="hold"/>
                                        <p:tgtEl>
                                          <p:spTgt spid="10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 tmFilter="0, 0; .2, .5; .8, .5; 1, 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500" autoRev="1" fill="hold"/>
                                        <p:tgtEl>
                                          <p:spTgt spid="10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Какие машины имеют право ехать на красный сигнал светофора?</a:t>
            </a:r>
          </a:p>
        </p:txBody>
      </p:sp>
      <p:pic>
        <p:nvPicPr>
          <p:cNvPr id="10242" name="Picture 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448" y="6237312"/>
            <a:ext cx="6334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https://ds04.infourok.ru/uploads/ex/0f67/0010ff56-f7e39db2/hello_html_m6853bfb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516852"/>
            <a:ext cx="2999318" cy="2249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multube.com/wp-content/uploads/2017/03/1079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287521"/>
            <a:ext cx="3312369" cy="2100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www.korablik.ru/upload/iblock/528/528bfeebd5a96af6a2a1a81f77c72d6c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944" y="2416285"/>
            <a:ext cx="3658210" cy="1998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1927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20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 tmFilter="0, 0; .2, .5; .8, .5; 1, 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500" autoRev="1" fill="hold"/>
                                        <p:tgtEl>
                                          <p:spTgt spid="20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 tmFilter="0, 0; .2, .5; .8, .5; 1, 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500" autoRev="1" fill="hold"/>
                                        <p:tgtEl>
                                          <p:spTgt spid="20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Человек, управляющий транспортным средством?</a:t>
            </a:r>
          </a:p>
        </p:txBody>
      </p:sp>
      <p:pic>
        <p:nvPicPr>
          <p:cNvPr id="11266" name="Picture 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448" y="6237312"/>
            <a:ext cx="6334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 descr="https://media.gettyimages.com/vectors/young-man-driving-blue-car-vector-id484669016?b=1&amp;k=6&amp;m=484669016&amp;s=612x612&amp;w=0&amp;h=jMFgFh_idrwALl4P2-L2NFyERw-TB4e8buLKs6XlGgM=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45" y="2708920"/>
            <a:ext cx="4944685" cy="4114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вал 3"/>
          <p:cNvSpPr/>
          <p:nvPr/>
        </p:nvSpPr>
        <p:spPr>
          <a:xfrm>
            <a:off x="4932040" y="2107704"/>
            <a:ext cx="576064" cy="601216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4932039" y="3274788"/>
            <a:ext cx="576065" cy="601216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4933087" y="4429475"/>
            <a:ext cx="575017" cy="613611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720076" y="2177479"/>
            <a:ext cx="13131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учитель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958121" y="3344563"/>
            <a:ext cx="8370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врач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805384" y="4505446"/>
            <a:ext cx="14991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водитель</a:t>
            </a:r>
          </a:p>
        </p:txBody>
      </p:sp>
    </p:spTree>
    <p:extLst>
      <p:ext uri="{BB962C8B-B14F-4D97-AF65-F5344CB8AC3E}">
        <p14:creationId xmlns:p14="http://schemas.microsoft.com/office/powerpoint/2010/main" val="1311019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4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mph" presetSubtype="0" repeatCount="4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5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mph" presetSubtype="0" repeatCount="4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5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  <p:set>
                                      <p:cBhvr>
                                        <p:cTn id="24" dur="5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5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187"/>
            <a:ext cx="91440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Место ожидания автобуса</a:t>
            </a:r>
          </a:p>
        </p:txBody>
      </p:sp>
      <p:pic>
        <p:nvPicPr>
          <p:cNvPr id="12290" name="Picture 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448" y="6237312"/>
            <a:ext cx="6334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http://kduc.sibhost.ru/images/ARTICLES/ROAD_SAFETY/PDD_KIDS/ostanovka_avtobusa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2492896"/>
            <a:ext cx="4344417" cy="362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вал 3"/>
          <p:cNvSpPr/>
          <p:nvPr/>
        </p:nvSpPr>
        <p:spPr>
          <a:xfrm>
            <a:off x="5508104" y="2132856"/>
            <a:ext cx="601216" cy="648072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5508104" y="3501008"/>
            <a:ext cx="601216" cy="648072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5508104" y="4869160"/>
            <a:ext cx="601216" cy="648072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6372200" y="2226059"/>
            <a:ext cx="13548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обочина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80649" y="3594211"/>
            <a:ext cx="16129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остановка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53339" y="5034918"/>
            <a:ext cx="992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зебра</a:t>
            </a:r>
          </a:p>
        </p:txBody>
      </p:sp>
    </p:spTree>
    <p:extLst>
      <p:ext uri="{BB962C8B-B14F-4D97-AF65-F5344CB8AC3E}">
        <p14:creationId xmlns:p14="http://schemas.microsoft.com/office/powerpoint/2010/main" val="2602806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4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mph" presetSubtype="0" repeatCount="4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50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  <p:animClr clrSpc="rgb" dir="cw">
                                      <p:cBhvr>
                                        <p:cTn id="15" dur="50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  <p:set>
                                      <p:cBhvr>
                                        <p:cTn id="16" dur="50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mph" presetSubtype="0" repeatCount="4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4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Где безопасно играть на улице?</a:t>
            </a:r>
          </a:p>
        </p:txBody>
      </p:sp>
      <p:pic>
        <p:nvPicPr>
          <p:cNvPr id="13314" name="Picture 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448" y="6237312"/>
            <a:ext cx="6334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700808"/>
            <a:ext cx="5069234" cy="401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вал 3"/>
          <p:cNvSpPr/>
          <p:nvPr/>
        </p:nvSpPr>
        <p:spPr>
          <a:xfrm>
            <a:off x="323528" y="1918903"/>
            <a:ext cx="648072" cy="648073"/>
          </a:xfrm>
          <a:prstGeom prst="ellipse">
            <a:avLst/>
          </a:prstGeom>
          <a:solidFill>
            <a:srgbClr val="FFFFFF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312785" y="3501006"/>
            <a:ext cx="669558" cy="648072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323528" y="5157875"/>
            <a:ext cx="670777" cy="645637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115615" y="1827442"/>
            <a:ext cx="23920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в специальных </a:t>
            </a:r>
          </a:p>
          <a:p>
            <a:r>
              <a:rPr lang="ru-RU" sz="2400" dirty="0"/>
              <a:t>местах для игр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67640" y="3594210"/>
            <a:ext cx="20714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возле дороги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4909" y="5065196"/>
            <a:ext cx="21050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в подземном </a:t>
            </a:r>
          </a:p>
          <a:p>
            <a:r>
              <a:rPr lang="ru-RU" sz="2400" dirty="0"/>
              <a:t>переходе</a:t>
            </a:r>
          </a:p>
        </p:txBody>
      </p:sp>
    </p:spTree>
    <p:extLst>
      <p:ext uri="{BB962C8B-B14F-4D97-AF65-F5344CB8AC3E}">
        <p14:creationId xmlns:p14="http://schemas.microsoft.com/office/powerpoint/2010/main" val="531585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4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mph" presetSubtype="0" repeatCount="4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5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mph" presetSubtype="0" repeatCount="4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50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4" dur="50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50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Как велосипедист обязан переходить проезжую часть?</a:t>
            </a:r>
          </a:p>
        </p:txBody>
      </p:sp>
      <p:pic>
        <p:nvPicPr>
          <p:cNvPr id="14338" name="Picture 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448" y="6237312"/>
            <a:ext cx="6334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 descr="https://sl2.edumsko.ru/uploads/33200/33145/section/664059/PDD_dlya_velo.jpg?153552795348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77826"/>
            <a:ext cx="4521096" cy="4619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вал 3"/>
          <p:cNvSpPr/>
          <p:nvPr/>
        </p:nvSpPr>
        <p:spPr>
          <a:xfrm>
            <a:off x="5096693" y="2109838"/>
            <a:ext cx="627434" cy="646185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5096690" y="5370951"/>
            <a:ext cx="627435" cy="648072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5096691" y="3635815"/>
            <a:ext cx="627435" cy="642762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782153" y="2202099"/>
            <a:ext cx="31390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сидя на велосипеде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93785" y="3541697"/>
            <a:ext cx="27655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пешком, везя </a:t>
            </a:r>
          </a:p>
          <a:p>
            <a:r>
              <a:rPr lang="ru-RU" sz="2400" dirty="0"/>
              <a:t>велосипед рядом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96002" y="5279489"/>
            <a:ext cx="28632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неся велосипед на</a:t>
            </a:r>
          </a:p>
          <a:p>
            <a:r>
              <a:rPr lang="ru-RU" sz="2400" dirty="0"/>
              <a:t>руках</a:t>
            </a:r>
          </a:p>
        </p:txBody>
      </p:sp>
    </p:spTree>
    <p:extLst>
      <p:ext uri="{BB962C8B-B14F-4D97-AF65-F5344CB8AC3E}">
        <p14:creationId xmlns:p14="http://schemas.microsoft.com/office/powerpoint/2010/main" val="1993483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4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mph" presetSubtype="0" repeatCount="4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5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mph" presetSubtype="0" repeatCount="4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5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  <p:set>
                                      <p:cBhvr>
                                        <p:cTn id="24" dur="5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5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119"/>
            <a:ext cx="91440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Что надо делать, если мяч оказался на дороге?</a:t>
            </a:r>
          </a:p>
        </p:txBody>
      </p:sp>
      <p:pic>
        <p:nvPicPr>
          <p:cNvPr id="15362" name="Picture 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448" y="6237312"/>
            <a:ext cx="6334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 descr="https://ds02.infourok.ru/uploads/ex/0b0a/0006ae41-2d0b5223/1/hello_html_2b0f2ab9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38" y="2708920"/>
            <a:ext cx="4300940" cy="3094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вал 3"/>
          <p:cNvSpPr/>
          <p:nvPr/>
        </p:nvSpPr>
        <p:spPr>
          <a:xfrm>
            <a:off x="4788024" y="2172254"/>
            <a:ext cx="690384" cy="720080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4788024" y="3481332"/>
            <a:ext cx="690384" cy="720080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4788024" y="4797152"/>
            <a:ext cx="690384" cy="720080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5683412" y="2108755"/>
            <a:ext cx="30251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позвать на помощь </a:t>
            </a:r>
          </a:p>
          <a:p>
            <a:r>
              <a:rPr lang="ru-RU" sz="2400" dirty="0"/>
              <a:t>ребят с </a:t>
            </a:r>
          </a:p>
          <a:p>
            <a:r>
              <a:rPr lang="ru-RU" sz="2400" dirty="0"/>
              <a:t>соседней площадки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3464" y="3539795"/>
            <a:ext cx="25314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самостоятельно</a:t>
            </a:r>
            <a:r>
              <a:rPr lang="ru-RU" dirty="0"/>
              <a:t> </a:t>
            </a:r>
          </a:p>
          <a:p>
            <a:r>
              <a:rPr lang="ru-RU" sz="2400" dirty="0"/>
              <a:t>взять его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74599" y="4830365"/>
            <a:ext cx="32351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обратиться за </a:t>
            </a:r>
          </a:p>
          <a:p>
            <a:r>
              <a:rPr lang="ru-RU" sz="2400" dirty="0"/>
              <a:t>помощью к взрослым</a:t>
            </a:r>
          </a:p>
        </p:txBody>
      </p:sp>
    </p:spTree>
    <p:extLst>
      <p:ext uri="{BB962C8B-B14F-4D97-AF65-F5344CB8AC3E}">
        <p14:creationId xmlns:p14="http://schemas.microsoft.com/office/powerpoint/2010/main" val="23942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4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mph" presetSubtype="0" repeatCount="4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5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mph" presetSubtype="0" repeatCount="4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5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  <p:set>
                                      <p:cBhvr>
                                        <p:cTn id="24" dur="5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5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88362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Можно ли переходить дорогу, слушая музыку в наушниках?</a:t>
            </a:r>
          </a:p>
        </p:txBody>
      </p:sp>
      <p:pic>
        <p:nvPicPr>
          <p:cNvPr id="16386" name="Picture 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4949" y="6237312"/>
            <a:ext cx="6334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 descr="https://avatars.mds.yandex.net/get-pdb/1345964/c1bfe24c-ff06-472c-85b0-87fb47977cdb/s120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2051445"/>
            <a:ext cx="4968552" cy="4533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вал 3"/>
          <p:cNvSpPr/>
          <p:nvPr/>
        </p:nvSpPr>
        <p:spPr>
          <a:xfrm>
            <a:off x="5586263" y="2051445"/>
            <a:ext cx="648072" cy="652879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5592414" y="4581128"/>
            <a:ext cx="635770" cy="720080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5597594" y="3295207"/>
            <a:ext cx="625410" cy="673474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516216" y="2151647"/>
            <a:ext cx="6142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да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02669" y="3390888"/>
            <a:ext cx="663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нет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64357" y="4710335"/>
            <a:ext cx="14045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неважно</a:t>
            </a:r>
          </a:p>
        </p:txBody>
      </p:sp>
    </p:spTree>
    <p:extLst>
      <p:ext uri="{BB962C8B-B14F-4D97-AF65-F5344CB8AC3E}">
        <p14:creationId xmlns:p14="http://schemas.microsoft.com/office/powerpoint/2010/main" val="417333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4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mph" presetSubtype="0" repeatCount="4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50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5" dur="50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" dur="50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mph" presetSubtype="0" repeatCount="4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5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  <p:set>
                                      <p:cBhvr>
                                        <p:cTn id="24" dur="5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5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Единый телефон службы спасения?</a:t>
            </a:r>
          </a:p>
        </p:txBody>
      </p:sp>
      <p:pic>
        <p:nvPicPr>
          <p:cNvPr id="17410" name="Picture 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6114" y="6203751"/>
            <a:ext cx="633413" cy="753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 descr="http://www.hopomould.com/static/website86/images/dh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34226"/>
            <a:ext cx="4455570" cy="4455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вал 3"/>
          <p:cNvSpPr/>
          <p:nvPr/>
        </p:nvSpPr>
        <p:spPr>
          <a:xfrm>
            <a:off x="5148064" y="2132856"/>
            <a:ext cx="720080" cy="720080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5132574" y="3501008"/>
            <a:ext cx="720080" cy="720080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5132574" y="4797151"/>
            <a:ext cx="750132" cy="698376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159106" y="2262062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000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99175" y="4915507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112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8775" y="3630215"/>
            <a:ext cx="2733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такой службы нет</a:t>
            </a:r>
          </a:p>
        </p:txBody>
      </p:sp>
    </p:spTree>
    <p:extLst>
      <p:ext uri="{BB962C8B-B14F-4D97-AF65-F5344CB8AC3E}">
        <p14:creationId xmlns:p14="http://schemas.microsoft.com/office/powerpoint/2010/main" val="33131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4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mph" presetSubtype="0" repeatCount="4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50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5" dur="50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" dur="50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mph" presetSubtype="0" repeatCount="4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5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  <p:set>
                                      <p:cBhvr>
                                        <p:cTn id="24" dur="5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5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3999" cy="126876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Отгадай </a:t>
            </a:r>
          </a:p>
        </p:txBody>
      </p:sp>
      <p:pic>
        <p:nvPicPr>
          <p:cNvPr id="18434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448" y="6237312"/>
            <a:ext cx="6334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1556792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/>
              <a:t>Я по городу иду,</a:t>
            </a:r>
            <a:br>
              <a:rPr lang="ru-RU" sz="2400" dirty="0"/>
            </a:br>
            <a:r>
              <a:rPr lang="ru-RU" sz="2400" dirty="0"/>
              <a:t>Я в беду не попаду.</a:t>
            </a:r>
            <a:br>
              <a:rPr lang="ru-RU" sz="2400" dirty="0"/>
            </a:br>
            <a:r>
              <a:rPr lang="ru-RU" sz="2400" dirty="0"/>
              <a:t>Потому что твёрдо знаю - </a:t>
            </a:r>
            <a:br>
              <a:rPr lang="ru-RU" sz="2400" dirty="0"/>
            </a:br>
            <a:r>
              <a:rPr lang="ru-RU" sz="2400" dirty="0"/>
              <a:t>Правила я выполняю.</a:t>
            </a:r>
          </a:p>
        </p:txBody>
      </p:sp>
      <p:pic>
        <p:nvPicPr>
          <p:cNvPr id="10242" name="Picture 2" descr="http://kalugaschool.ucoz.ru/_nw/2/6513919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959" y="1340768"/>
            <a:ext cx="3647489" cy="4736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9512" y="3573016"/>
            <a:ext cx="404950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ru-RU" sz="2400" dirty="0"/>
              <a:t>Если ты не на машине,</a:t>
            </a:r>
          </a:p>
          <a:p>
            <a:pPr fontAlgn="base"/>
            <a:r>
              <a:rPr lang="ru-RU" sz="2400" dirty="0"/>
              <a:t>А идешь пешком вперед,</a:t>
            </a:r>
          </a:p>
          <a:p>
            <a:pPr fontAlgn="base"/>
            <a:r>
              <a:rPr lang="ru-RU" sz="2400" dirty="0"/>
              <a:t>Значит, помни, что отныне</a:t>
            </a:r>
          </a:p>
          <a:p>
            <a:pPr fontAlgn="base"/>
            <a:r>
              <a:rPr lang="ru-RU" sz="2400" dirty="0"/>
              <a:t>Не водитель ты, а …</a:t>
            </a:r>
          </a:p>
        </p:txBody>
      </p:sp>
    </p:spTree>
    <p:extLst>
      <p:ext uri="{BB962C8B-B14F-4D97-AF65-F5344CB8AC3E}">
        <p14:creationId xmlns:p14="http://schemas.microsoft.com/office/powerpoint/2010/main" val="2822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endParaRPr lang="ru-RU" sz="1400" dirty="0">
              <a:hlinkClick r:id="rId2"/>
            </a:endParaRPr>
          </a:p>
          <a:p>
            <a:pPr marL="45720" indent="0" algn="just">
              <a:lnSpc>
                <a:spcPct val="150000"/>
              </a:lnSpc>
              <a:buNone/>
            </a:pPr>
            <a:r>
              <a:rPr lang="en-US" sz="1400" dirty="0">
                <a:hlinkClick r:id="rId2"/>
              </a:rPr>
              <a:t>http://molodezhnoe1.ru/thumb/2/SqW0LplJVmpPjM9gWA8faQ/2200r/d/hello_html_m1981e712.jpg</a:t>
            </a:r>
            <a:r>
              <a:rPr lang="ru-RU" sz="1400" dirty="0"/>
              <a:t>  - тротуар</a:t>
            </a:r>
          </a:p>
          <a:p>
            <a:pPr marL="45720" indent="0" algn="just">
              <a:lnSpc>
                <a:spcPct val="150000"/>
              </a:lnSpc>
              <a:buNone/>
            </a:pPr>
            <a:r>
              <a:rPr lang="en-US" sz="1400" dirty="0">
                <a:hlinkClick r:id="rId3"/>
              </a:rPr>
              <a:t>http://school24kurgan.ucoz.ru/Muzei/Photo/0005-002-Bezopasnost.png</a:t>
            </a:r>
            <a:r>
              <a:rPr lang="ru-RU" sz="1400" dirty="0"/>
              <a:t> - зебра</a:t>
            </a:r>
          </a:p>
          <a:p>
            <a:pPr marL="45720" indent="0" algn="just">
              <a:lnSpc>
                <a:spcPct val="150000"/>
              </a:lnSpc>
              <a:buNone/>
            </a:pPr>
            <a:r>
              <a:rPr lang="en-US" sz="1400" dirty="0">
                <a:hlinkClick r:id="rId4"/>
              </a:rPr>
              <a:t>http://gym1579u.mskobr.ru/images/cms/data/preview/i_1492439158.jpg</a:t>
            </a:r>
            <a:r>
              <a:rPr lang="ru-RU" sz="1400" dirty="0"/>
              <a:t> - перекресток</a:t>
            </a:r>
          </a:p>
          <a:p>
            <a:pPr marL="45720" indent="0" algn="just">
              <a:lnSpc>
                <a:spcPct val="150000"/>
              </a:lnSpc>
              <a:buNone/>
            </a:pPr>
            <a:r>
              <a:rPr lang="en-US" sz="1400" dirty="0">
                <a:hlinkClick r:id="rId5"/>
              </a:rPr>
              <a:t>https://avatars.mds.yandex.net/get-pdb/1211668/3d6bc3c2-fc91-4725-bcf9-5bcdaa4198ef/s1200?webp=false</a:t>
            </a:r>
            <a:r>
              <a:rPr lang="ru-RU" sz="1400" dirty="0"/>
              <a:t> – подземный переход</a:t>
            </a:r>
          </a:p>
          <a:p>
            <a:pPr marL="45720" indent="0" algn="just">
              <a:lnSpc>
                <a:spcPct val="150000"/>
              </a:lnSpc>
              <a:buNone/>
            </a:pPr>
            <a:r>
              <a:rPr lang="en-US" sz="1400" dirty="0">
                <a:hlinkClick r:id="rId6"/>
              </a:rPr>
              <a:t>http://www.pdd-anim.narod.ru/Pdd/PR_2/2_1_2_1.gif</a:t>
            </a:r>
            <a:r>
              <a:rPr lang="ru-RU" sz="1400" dirty="0"/>
              <a:t> пассажир</a:t>
            </a:r>
          </a:p>
          <a:p>
            <a:pPr marL="45720" indent="0" algn="just">
              <a:lnSpc>
                <a:spcPct val="150000"/>
              </a:lnSpc>
              <a:buNone/>
            </a:pPr>
            <a:r>
              <a:rPr lang="en-US" sz="1400" dirty="0">
                <a:hlinkClick r:id="rId7"/>
              </a:rPr>
              <a:t>http://kduc.sibhost.ru/images/ARTICLES/ROAD_SAFETY/PDD_KIDS/ostanovka_avtobusa.jpg</a:t>
            </a:r>
            <a:r>
              <a:rPr lang="ru-RU" sz="1400" dirty="0"/>
              <a:t>-остановка автобуса</a:t>
            </a:r>
          </a:p>
          <a:p>
            <a:pPr marL="45720" indent="0" algn="just">
              <a:lnSpc>
                <a:spcPct val="150000"/>
              </a:lnSpc>
              <a:buNone/>
            </a:pPr>
            <a:r>
              <a:rPr lang="en-US" sz="1400" dirty="0">
                <a:hlinkClick r:id="rId8"/>
              </a:rPr>
              <a:t>https://ds03.infourok.ru/uploads/ex/0ea7/00027fa6-d8916fa6/2/640/img5.jpg</a:t>
            </a:r>
            <a:r>
              <a:rPr lang="ru-RU" sz="1400" dirty="0"/>
              <a:t> - игровая площадка</a:t>
            </a:r>
          </a:p>
          <a:p>
            <a:pPr marL="45720" indent="0" algn="just">
              <a:lnSpc>
                <a:spcPct val="150000"/>
              </a:lnSpc>
              <a:buNone/>
            </a:pPr>
            <a:r>
              <a:rPr lang="en-US" sz="1400" dirty="0">
                <a:hlinkClick r:id="rId9"/>
              </a:rPr>
              <a:t>https://ds02.infourok.ru/uploads/ex/0b0a/0006ae41-2d0b5223/1/hello_html_2b0f2ab9.jpg</a:t>
            </a:r>
            <a:r>
              <a:rPr lang="en-US" sz="1400" dirty="0"/>
              <a:t> </a:t>
            </a:r>
            <a:r>
              <a:rPr lang="ru-RU" sz="1400" dirty="0"/>
              <a:t>- мяч на проезжей части</a:t>
            </a:r>
          </a:p>
          <a:p>
            <a:pPr marL="45720" indent="0" algn="just">
              <a:lnSpc>
                <a:spcPct val="150000"/>
              </a:lnSpc>
              <a:buNone/>
            </a:pPr>
            <a:r>
              <a:rPr lang="en-US" sz="1400" dirty="0">
                <a:hlinkClick r:id="rId10"/>
              </a:rPr>
              <a:t>https://avatars.mds.yandex.net/get-pdb/1345964/c1bfe24c-ff06-472c-85b0-87fb47977cdb/s1200</a:t>
            </a:r>
            <a:r>
              <a:rPr lang="ru-RU" sz="1400" dirty="0"/>
              <a:t> - мальчик в </a:t>
            </a:r>
          </a:p>
          <a:p>
            <a:pPr marL="45720" indent="0" algn="just">
              <a:lnSpc>
                <a:spcPct val="150000"/>
              </a:lnSpc>
              <a:buNone/>
            </a:pPr>
            <a:r>
              <a:rPr lang="ru-RU" sz="1400" dirty="0"/>
              <a:t>наушниках на проезжей части</a:t>
            </a:r>
          </a:p>
          <a:p>
            <a:pPr marL="45720" indent="0" algn="just">
              <a:lnSpc>
                <a:spcPct val="150000"/>
              </a:lnSpc>
              <a:buNone/>
            </a:pPr>
            <a:r>
              <a:rPr lang="en-US" sz="1400" dirty="0">
                <a:hlinkClick r:id="rId11"/>
              </a:rPr>
              <a:t>http://kalugaschool.ucoz.ru/_nw/2/65139196.jpg</a:t>
            </a:r>
            <a:r>
              <a:rPr lang="ru-RU" sz="1400" dirty="0"/>
              <a:t> - отгадка (я - пешеход)</a:t>
            </a:r>
          </a:p>
          <a:p>
            <a:pPr marL="45720" indent="0">
              <a:buNone/>
            </a:pPr>
            <a:endParaRPr lang="ru-RU" sz="1400" dirty="0"/>
          </a:p>
          <a:p>
            <a:pPr marL="45720" indent="0">
              <a:buNone/>
            </a:pPr>
            <a:endParaRPr lang="ru-RU" sz="1400" dirty="0"/>
          </a:p>
          <a:p>
            <a:pPr marL="45720" indent="0">
              <a:buNone/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408480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533</TotalTime>
  <Words>526</Words>
  <Application>Microsoft Office PowerPoint</Application>
  <PresentationFormat>Экран (4:3)</PresentationFormat>
  <Paragraphs>133</Paragraphs>
  <Slides>20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Воздушный поток</vt:lpstr>
      <vt:lpstr>Презентация PowerPoint</vt:lpstr>
      <vt:lpstr>Презентация PowerPoint</vt:lpstr>
      <vt:lpstr>Презентация PowerPoint</vt:lpstr>
      <vt:lpstr>Как называется основная дорога пешехода?</vt:lpstr>
      <vt:lpstr>Как называется размеченный пешеходный переход?</vt:lpstr>
      <vt:lpstr>Где разрешается переходить улицу?</vt:lpstr>
      <vt:lpstr>Тоннель для пешеходов</vt:lpstr>
      <vt:lpstr>Как называется человек, находящийся в машине, но не являющийся водителем?</vt:lpstr>
      <vt:lpstr>Как выглядят запрещающие дорожные знаки?</vt:lpstr>
      <vt:lpstr>Какой знак сообщает, что рядом школа или детский сад?</vt:lpstr>
      <vt:lpstr>Какие машины имеют право ехать на красный сигнал светофора?</vt:lpstr>
      <vt:lpstr>Человек, управляющий транспортным средством?</vt:lpstr>
      <vt:lpstr>Место ожидания автобуса</vt:lpstr>
      <vt:lpstr>Где безопасно играть на улице?</vt:lpstr>
      <vt:lpstr>Как велосипедист обязан переходить проезжую часть?</vt:lpstr>
      <vt:lpstr>Что надо делать, если мяч оказался на дороге?</vt:lpstr>
      <vt:lpstr>Можно ли переходить дорогу, слушая музыку в наушниках?</vt:lpstr>
      <vt:lpstr>Единый телефон службы спасения?</vt:lpstr>
      <vt:lpstr>Отгадай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Packard_bell</dc:creator>
  <cp:lastModifiedBy>DS75</cp:lastModifiedBy>
  <cp:revision>137</cp:revision>
  <dcterms:created xsi:type="dcterms:W3CDTF">2019-03-03T07:02:48Z</dcterms:created>
  <dcterms:modified xsi:type="dcterms:W3CDTF">2025-04-30T11:20:10Z</dcterms:modified>
</cp:coreProperties>
</file>